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60" r:id="rId5"/>
    <p:sldId id="267" r:id="rId6"/>
    <p:sldId id="271" r:id="rId7"/>
    <p:sldId id="269" r:id="rId8"/>
    <p:sldId id="270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705" autoAdjust="0"/>
  </p:normalViewPr>
  <p:slideViewPr>
    <p:cSldViewPr>
      <p:cViewPr varScale="1">
        <p:scale>
          <a:sx n="83" d="100"/>
          <a:sy n="83" d="100"/>
        </p:scale>
        <p:origin x="-42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3F16-354F-4D6B-9FB0-C59C2C58F216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38CB8-BE72-4AF1-8349-6F0873C797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grigs@lsuhsc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35814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Once faculty have been identified to participate in a CME activity, they </a:t>
            </a:r>
            <a:r>
              <a:rPr lang="en-US" sz="3200" dirty="0" smtClean="0"/>
              <a:t>will receive </a:t>
            </a:r>
            <a:r>
              <a:rPr lang="en-US" sz="3200" dirty="0" smtClean="0"/>
              <a:t>a letter of invite </a:t>
            </a:r>
            <a:r>
              <a:rPr lang="en-US" sz="3200" dirty="0" smtClean="0"/>
              <a:t>to be completed.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If an honorarium is to be paid, the signed letter of agreement should be attached to the contract.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8600"/>
            <a:ext cx="8001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CME Compliance: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Letters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Invite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5603" name="Picture 3" descr="C:\Users\dgrigs\AppData\Local\Microsoft\Windows\Temporary Internet Files\Content.IE5\7MD92N9D\MC90023392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648200"/>
            <a:ext cx="2182813" cy="1708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rgbClr val="8488C4">
                <a:alpha val="90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001000" cy="1295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CME Compliance: </a:t>
            </a:r>
            <a:r>
              <a:rPr lang="en-US" sz="4000" dirty="0" smtClean="0">
                <a:solidFill>
                  <a:prstClr val="black"/>
                </a:solidFill>
              </a:rPr>
              <a:t>Letters of invite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5486400" cy="4876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Collecting faculty letters of invite from each presenter at your CME activity serves the following purposes: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Outlines the terms of their participation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Collects talk title, learning objectives and contact information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dgrigs\AppData\Local\Microsoft\Windows\Temporary Internet Files\Content.IE5\2WPU9NBB\MC9001981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438400"/>
            <a:ext cx="2681979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rgbClr val="8488C4">
                <a:alpha val="90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371600"/>
            <a:ext cx="7772400" cy="4495800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Informs </a:t>
            </a:r>
            <a:r>
              <a:rPr lang="en-US" dirty="0">
                <a:solidFill>
                  <a:prstClr val="black"/>
                </a:solidFill>
              </a:rPr>
              <a:t>presenters of the LSU conflict of interest policy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Describes </a:t>
            </a:r>
            <a:r>
              <a:rPr lang="en-US" dirty="0">
                <a:solidFill>
                  <a:prstClr val="black"/>
                </a:solidFill>
              </a:rPr>
              <a:t>how commercial support is controlled and managed for all CME activities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Acts </a:t>
            </a:r>
            <a:r>
              <a:rPr lang="en-US" dirty="0">
                <a:solidFill>
                  <a:prstClr val="black"/>
                </a:solidFill>
              </a:rPr>
              <a:t>as an official agreement to </a:t>
            </a:r>
            <a:r>
              <a:rPr lang="en-US" dirty="0" smtClean="0">
                <a:solidFill>
                  <a:prstClr val="black"/>
                </a:solidFill>
              </a:rPr>
              <a:t>participate</a:t>
            </a:r>
            <a:endParaRPr lang="en-US" dirty="0">
              <a:solidFill>
                <a:schemeClr val="tx1"/>
              </a:solidFill>
            </a:endParaRPr>
          </a:p>
          <a:p>
            <a:pPr marL="342900" lvl="0" indent="-3429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Includes the ACCME statement of content validity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CME Compliance: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Letters of Invite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rgbClr val="8488C4">
                <a:alpha val="90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438400"/>
            <a:ext cx="419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CME office has templates of faculty letters of invite that can be tailored to your activity.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CME Compliance: </a:t>
            </a:r>
            <a:r>
              <a:rPr lang="en-US" sz="4400" dirty="0" smtClean="0"/>
              <a:t>Letters of Invite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295400"/>
            <a:ext cx="4246383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CME Compliance: </a:t>
            </a:r>
            <a:r>
              <a:rPr lang="en-US" sz="4400" dirty="0" smtClean="0"/>
              <a:t>Letters of Invite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371601"/>
            <a:ext cx="8077200" cy="322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200" u="sng" dirty="0" smtClean="0">
                <a:solidFill>
                  <a:prstClr val="black"/>
                </a:solidFill>
              </a:rPr>
              <a:t>Post-Test:  Invitation letters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True or False: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If you have made a verbal agreement to speak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at a CME activity, that is all you need to do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before delivering your talk.</a:t>
            </a:r>
            <a:endParaRPr lang="en-US" sz="3200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CME Compliance: </a:t>
            </a:r>
            <a:r>
              <a:rPr lang="en-US" sz="4400" dirty="0" smtClean="0"/>
              <a:t>Letters of Invite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371601"/>
            <a:ext cx="8077200" cy="322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200" u="sng" dirty="0" smtClean="0">
                <a:solidFill>
                  <a:prstClr val="black"/>
                </a:solidFill>
              </a:rPr>
              <a:t>Post-Test:  Invitation letters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True or False: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If you have made a verbal agreement to speak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at a CME activity, that is all you need to do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before delivering your talk.</a:t>
            </a:r>
            <a:endParaRPr lang="en-US" sz="3200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4958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False.  </a:t>
            </a:r>
            <a:r>
              <a:rPr lang="en-US" sz="2400" dirty="0" smtClean="0"/>
              <a:t>All potential faculty must complete and sign an invitation </a:t>
            </a:r>
            <a:r>
              <a:rPr lang="en-US" sz="2400" dirty="0" smtClean="0"/>
              <a:t>letter which outlines the terms of their participation.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CME Compliance: </a:t>
            </a:r>
            <a:r>
              <a:rPr lang="en-US" sz="4400" dirty="0" smtClean="0"/>
              <a:t>Letters of Invite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371601"/>
            <a:ext cx="8077200" cy="477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200" u="sng" dirty="0" smtClean="0">
                <a:solidFill>
                  <a:prstClr val="black"/>
                </a:solidFill>
              </a:rPr>
              <a:t>Post-Test:  Invitation letters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Which of the following purposes does the letter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of </a:t>
            </a:r>
            <a:r>
              <a:rPr lang="en-US" sz="3200" dirty="0" smtClean="0">
                <a:solidFill>
                  <a:prstClr val="black"/>
                </a:solidFill>
              </a:rPr>
              <a:t>invite </a:t>
            </a:r>
            <a:r>
              <a:rPr lang="en-US" sz="3200" dirty="0" smtClean="0">
                <a:solidFill>
                  <a:prstClr val="black"/>
                </a:solidFill>
              </a:rPr>
              <a:t>NOT serve?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lphaUcPeriod"/>
            </a:pPr>
            <a:r>
              <a:rPr lang="en-US" sz="2400" dirty="0" smtClean="0">
                <a:solidFill>
                  <a:prstClr val="black"/>
                </a:solidFill>
              </a:rPr>
              <a:t>To outline the conflict of interest policy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lphaUcPeriod"/>
            </a:pPr>
            <a:r>
              <a:rPr lang="en-US" sz="2400" dirty="0" smtClean="0">
                <a:solidFill>
                  <a:prstClr val="black"/>
                </a:solidFill>
              </a:rPr>
              <a:t>To act as an official agreement to participate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lphaUcPeriod"/>
            </a:pPr>
            <a:r>
              <a:rPr lang="en-US" sz="2400" dirty="0" smtClean="0">
                <a:solidFill>
                  <a:prstClr val="black"/>
                </a:solidFill>
              </a:rPr>
              <a:t>To indicate how much the faculty will be paid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lphaUcPeriod"/>
            </a:pPr>
            <a:r>
              <a:rPr lang="en-US" sz="2400" dirty="0" smtClean="0">
                <a:solidFill>
                  <a:prstClr val="black"/>
                </a:solidFill>
              </a:rPr>
              <a:t>To describe how commercial support is managed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lphaUcPeriod"/>
            </a:pPr>
            <a:endParaRPr lang="en-US" sz="2400" dirty="0" smtClean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endParaRPr lang="en-US" sz="2800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CME Compliance: </a:t>
            </a:r>
            <a:r>
              <a:rPr lang="en-US" sz="4400" dirty="0" smtClean="0"/>
              <a:t>Letters of Invite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371601"/>
            <a:ext cx="8077200" cy="582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3200" u="sng" dirty="0" smtClean="0">
                <a:solidFill>
                  <a:prstClr val="black"/>
                </a:solidFill>
              </a:rPr>
              <a:t>Post-Test:  Invitation letters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Which of the following purposes does the letter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</a:rPr>
              <a:t>of </a:t>
            </a:r>
            <a:r>
              <a:rPr lang="en-US" sz="3200" dirty="0" smtClean="0">
                <a:solidFill>
                  <a:prstClr val="black"/>
                </a:solidFill>
              </a:rPr>
              <a:t>invite </a:t>
            </a:r>
            <a:r>
              <a:rPr lang="en-US" sz="3200" dirty="0" smtClean="0">
                <a:solidFill>
                  <a:prstClr val="black"/>
                </a:solidFill>
              </a:rPr>
              <a:t>NOT serve?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lphaUcPeriod"/>
            </a:pPr>
            <a:r>
              <a:rPr lang="en-US" sz="2400" dirty="0" smtClean="0">
                <a:solidFill>
                  <a:prstClr val="black"/>
                </a:solidFill>
              </a:rPr>
              <a:t>To outline the conflict of interest policy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lphaUcPeriod"/>
            </a:pPr>
            <a:r>
              <a:rPr lang="en-US" sz="2400" dirty="0" smtClean="0">
                <a:solidFill>
                  <a:prstClr val="black"/>
                </a:solidFill>
              </a:rPr>
              <a:t>To act as an official agreement to participate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lphaUcPeriod"/>
            </a:pPr>
            <a:r>
              <a:rPr lang="en-US" sz="2400" dirty="0" smtClean="0">
                <a:solidFill>
                  <a:srgbClr val="FF0000"/>
                </a:solidFill>
              </a:rPr>
              <a:t>To indicate how much the faculty will be paid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lphaUcPeriod"/>
            </a:pPr>
            <a:r>
              <a:rPr lang="en-US" sz="2400" dirty="0" smtClean="0">
                <a:solidFill>
                  <a:prstClr val="black"/>
                </a:solidFill>
              </a:rPr>
              <a:t>To describe how commercial support is managed</a:t>
            </a:r>
          </a:p>
          <a:p>
            <a:pPr marL="514350" lvl="0" indent="-514350">
              <a:spcBef>
                <a:spcPct val="20000"/>
              </a:spcBef>
            </a:pPr>
            <a:endParaRPr lang="en-US" sz="2400" dirty="0" smtClean="0">
              <a:solidFill>
                <a:prstClr val="black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	Discussion of any honoraria should be done on a separate</a:t>
            </a:r>
          </a:p>
          <a:p>
            <a:pPr marL="514350" lvl="0" indent="-514350">
              <a:spcBef>
                <a:spcPct val="2000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</a:rPr>
              <a:t>contract.  The invitation letter will be attached to the contract as an addendum per LSUHSC contract guidelines.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endParaRPr lang="en-US" sz="2800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/>
          <a:lstStyle/>
          <a:p>
            <a:pPr algn="ctr">
              <a:buNone/>
            </a:pPr>
            <a:r>
              <a:rPr lang="en-US" sz="4000" dirty="0" smtClean="0"/>
              <a:t>QUESTIONS?</a:t>
            </a:r>
          </a:p>
          <a:p>
            <a:pPr algn="ctr">
              <a:buNone/>
            </a:pPr>
            <a:r>
              <a:rPr lang="en-US" sz="2800" dirty="0" smtClean="0"/>
              <a:t>Please contact the LSU CME office at (504) 568-2000 or email Doug Grigsby at </a:t>
            </a:r>
            <a:r>
              <a:rPr lang="en-US" sz="2800" dirty="0" smtClean="0">
                <a:hlinkClick r:id="rId2"/>
              </a:rPr>
              <a:t>dgrigs@lsuhsc.edu</a:t>
            </a:r>
            <a:r>
              <a:rPr lang="en-US" sz="2800" dirty="0" smtClean="0"/>
              <a:t>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CME Compliance: </a:t>
            </a:r>
            <a:r>
              <a:rPr lang="en-US" dirty="0" smtClean="0"/>
              <a:t>Letters of Invite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367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Once faculty have been identified to participate in a CME activity, they will receive a letter of invite to be completed.  If an honorarium is to be paid, the signed letter of agreement should be attached to the contract.</vt:lpstr>
      <vt:lpstr>CME Compliance: Letters of invite</vt:lpstr>
      <vt:lpstr>Slide 3</vt:lpstr>
      <vt:lpstr>Slide 4</vt:lpstr>
      <vt:lpstr>Slide 5</vt:lpstr>
      <vt:lpstr>Slide 6</vt:lpstr>
      <vt:lpstr>Slide 7</vt:lpstr>
      <vt:lpstr>Slide 8</vt:lpstr>
      <vt:lpstr>CME Compliance: Letters of Invite</vt:lpstr>
    </vt:vector>
  </TitlesOfParts>
  <Company>LSU Health Sciences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CME Compliance: Program Materials</dc:title>
  <dc:creator>Doug Grigsby</dc:creator>
  <cp:lastModifiedBy>Doug Grigsby</cp:lastModifiedBy>
  <cp:revision>16</cp:revision>
  <dcterms:created xsi:type="dcterms:W3CDTF">2011-08-29T19:25:14Z</dcterms:created>
  <dcterms:modified xsi:type="dcterms:W3CDTF">2011-09-16T18:18:45Z</dcterms:modified>
</cp:coreProperties>
</file>